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583" r:id="rId3"/>
    <p:sldId id="586" r:id="rId4"/>
    <p:sldId id="584" r:id="rId5"/>
    <p:sldId id="585" r:id="rId6"/>
    <p:sldId id="587" r:id="rId7"/>
    <p:sldId id="588" r:id="rId8"/>
    <p:sldId id="589" r:id="rId9"/>
    <p:sldId id="590"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26" autoAdjust="0"/>
    <p:restoredTop sz="94660"/>
  </p:normalViewPr>
  <p:slideViewPr>
    <p:cSldViewPr snapToGrid="0">
      <p:cViewPr varScale="1">
        <p:scale>
          <a:sx n="80" d="100"/>
          <a:sy n="80" d="100"/>
        </p:scale>
        <p:origin x="384"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5/23/2018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5/23/2018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5/23/2018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5/23/2018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5/23/2018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5/23/2018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5/23/2018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5/23/2018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5/23/2018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5/23/2018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5/23/2018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5/23/2018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smtClean="0"/>
              <a:t>Welkom Havo/vwo 3.</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8466109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vandaag:</a:t>
            </a:r>
            <a:endParaRPr lang="nl-NL" dirty="0"/>
          </a:p>
        </p:txBody>
      </p:sp>
      <p:sp>
        <p:nvSpPr>
          <p:cNvPr id="3" name="Tijdelijke aanduiding voor inhoud 2"/>
          <p:cNvSpPr>
            <a:spLocks noGrp="1"/>
          </p:cNvSpPr>
          <p:nvPr>
            <p:ph idx="1"/>
          </p:nvPr>
        </p:nvSpPr>
        <p:spPr/>
        <p:txBody>
          <a:bodyPr>
            <a:normAutofit/>
          </a:bodyPr>
          <a:lstStyle/>
          <a:p>
            <a:r>
              <a:rPr lang="nl-NL" sz="2500" dirty="0" smtClean="0"/>
              <a:t>4.2B hoe start je een bedrijf?</a:t>
            </a:r>
          </a:p>
          <a:p>
            <a:r>
              <a:rPr lang="nl-NL" sz="2500" dirty="0" smtClean="0"/>
              <a:t>4.2C strategie</a:t>
            </a:r>
          </a:p>
          <a:p>
            <a:r>
              <a:rPr lang="nl-NL" sz="2500" dirty="0" smtClean="0"/>
              <a:t>4.2D	ondernemingsplan.</a:t>
            </a:r>
          </a:p>
          <a:p>
            <a:endParaRPr lang="nl-NL" sz="2500" dirty="0"/>
          </a:p>
          <a:p>
            <a:r>
              <a:rPr lang="nl-NL" sz="2500" dirty="0" smtClean="0"/>
              <a:t>3 paragrafen, 15 minuten voor het lezen/maken/nakijken per paragraaf.</a:t>
            </a:r>
          </a:p>
          <a:p>
            <a:r>
              <a:rPr lang="nl-NL" sz="2500" dirty="0" smtClean="0"/>
              <a:t>Als we het afkrijgen deze les is er geen huiswerk.</a:t>
            </a:r>
          </a:p>
        </p:txBody>
      </p:sp>
    </p:spTree>
    <p:extLst>
      <p:ext uri="{BB962C8B-B14F-4D97-AF65-F5344CB8AC3E}">
        <p14:creationId xmlns:p14="http://schemas.microsoft.com/office/powerpoint/2010/main" val="18236753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 y="120316"/>
            <a:ext cx="9432757" cy="1810084"/>
          </a:xfrm>
        </p:spPr>
        <p:txBody>
          <a:bodyPr/>
          <a:lstStyle/>
          <a:p>
            <a:r>
              <a:rPr lang="nl-NL" dirty="0" smtClean="0"/>
              <a:t>Lees en maak </a:t>
            </a:r>
            <a:r>
              <a:rPr lang="nl-NL" dirty="0" smtClean="0"/>
              <a:t>de paragraaf </a:t>
            </a:r>
            <a:r>
              <a:rPr lang="nl-NL" dirty="0" smtClean="0"/>
              <a:t>Hoe start je een bedrijf?</a:t>
            </a:r>
            <a:endParaRPr lang="nl-NL" dirty="0"/>
          </a:p>
        </p:txBody>
      </p:sp>
      <p:sp>
        <p:nvSpPr>
          <p:cNvPr id="3" name="Tijdelijke aanduiding voor inhoud 2"/>
          <p:cNvSpPr>
            <a:spLocks noGrp="1"/>
          </p:cNvSpPr>
          <p:nvPr>
            <p:ph idx="1"/>
          </p:nvPr>
        </p:nvSpPr>
        <p:spPr>
          <a:xfrm>
            <a:off x="218933" y="1315340"/>
            <a:ext cx="7340958" cy="5443435"/>
          </a:xfrm>
        </p:spPr>
        <p:txBody>
          <a:bodyPr>
            <a:normAutofit/>
          </a:bodyPr>
          <a:lstStyle/>
          <a:p>
            <a:pPr marL="0" indent="0">
              <a:buNone/>
            </a:pPr>
            <a:endParaRPr lang="nl-NL" sz="2500" dirty="0" smtClean="0"/>
          </a:p>
          <a:p>
            <a:pPr marL="0" indent="0">
              <a:buNone/>
            </a:pPr>
            <a:endParaRPr lang="nl-NL" sz="2500" dirty="0"/>
          </a:p>
          <a:p>
            <a:pPr marL="0" indent="0">
              <a:buNone/>
            </a:pPr>
            <a:r>
              <a:rPr lang="nl-NL" sz="2500" dirty="0" smtClean="0"/>
              <a:t>10 minuten de tijd voor het lezen en maken van hoe start je een bedrijf.</a:t>
            </a:r>
          </a:p>
          <a:p>
            <a:pPr marL="0" indent="0">
              <a:buNone/>
            </a:pPr>
            <a:r>
              <a:rPr lang="nl-NL" sz="2500" dirty="0" smtClean="0"/>
              <a:t>Baten = opbrengsten.</a:t>
            </a:r>
          </a:p>
          <a:p>
            <a:pPr marL="0" indent="0">
              <a:buNone/>
            </a:pPr>
            <a:r>
              <a:rPr lang="nl-NL" sz="2500" dirty="0" smtClean="0"/>
              <a:t>Je mag opgave 6 overslaan.</a:t>
            </a:r>
          </a:p>
          <a:p>
            <a:pPr marL="0" indent="0">
              <a:buNone/>
            </a:pPr>
            <a:r>
              <a:rPr lang="nl-NL" sz="2500" dirty="0" smtClean="0"/>
              <a:t>Je mag je mobiel gebruiken voor opgave 4, als ik zie dat je hem gebruikt voor iets anders leen ik hem tot half 6.</a:t>
            </a:r>
          </a:p>
          <a:p>
            <a:pPr marL="0" indent="0">
              <a:buNone/>
            </a:pPr>
            <a:endParaRPr lang="nl-NL" sz="2500" dirty="0" smtClean="0"/>
          </a:p>
        </p:txBody>
      </p:sp>
      <p:sp>
        <p:nvSpPr>
          <p:cNvPr id="4" name="Ovaal 3"/>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7559899" y="262729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7559899" y="262729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7559899" y="262729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7559899"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7559899"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7559899" y="266020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7559898" y="264374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7559897"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7559895" y="266019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7559891" y="266018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7559891" y="269307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16</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0" name="Ovaal 19"/>
          <p:cNvSpPr/>
          <p:nvPr/>
        </p:nvSpPr>
        <p:spPr>
          <a:xfrm>
            <a:off x="7559890" y="267661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17</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1" name="Ovaal 20"/>
          <p:cNvSpPr/>
          <p:nvPr/>
        </p:nvSpPr>
        <p:spPr>
          <a:xfrm>
            <a:off x="7559882" y="266839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18</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2" name="Ovaal 21"/>
          <p:cNvSpPr/>
          <p:nvPr/>
        </p:nvSpPr>
        <p:spPr>
          <a:xfrm>
            <a:off x="7559882" y="270126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19</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3" name="Ovaal 22"/>
          <p:cNvSpPr/>
          <p:nvPr/>
        </p:nvSpPr>
        <p:spPr>
          <a:xfrm>
            <a:off x="7559882" y="266837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20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108327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59000"/>
                                        <p:tgtEl>
                                          <p:spTgt spid="18"/>
                                        </p:tgtEl>
                                      </p:cBhvr>
                                    </p:animEffect>
                                  </p:childTnLst>
                                </p:cTn>
                              </p:par>
                            </p:childTnLst>
                          </p:cTn>
                        </p:par>
                        <p:par>
                          <p:cTn id="64" fill="hold">
                            <p:stCondLst>
                              <p:cond delay="885000"/>
                            </p:stCondLst>
                            <p:childTnLst>
                              <p:par>
                                <p:cTn id="65" presetID="21" presetClass="entr" presetSubtype="1" fill="hold" grpId="0" nodeType="afterEffect">
                                  <p:stCondLst>
                                    <p:cond delay="0"/>
                                  </p:stCondLst>
                                  <p:childTnLst>
                                    <p:set>
                                      <p:cBhvr>
                                        <p:cTn id="66" dur="1" fill="hold">
                                          <p:stCondLst>
                                            <p:cond delay="0"/>
                                          </p:stCondLst>
                                        </p:cTn>
                                        <p:tgtEl>
                                          <p:spTgt spid="19"/>
                                        </p:tgtEl>
                                        <p:attrNameLst>
                                          <p:attrName>style.visibility</p:attrName>
                                        </p:attrNameLst>
                                      </p:cBhvr>
                                      <p:to>
                                        <p:strVal val="visible"/>
                                      </p:to>
                                    </p:set>
                                    <p:animEffect transition="in" filter="wheel(1)">
                                      <p:cBhvr>
                                        <p:cTn id="67" dur="59000"/>
                                        <p:tgtEl>
                                          <p:spTgt spid="19"/>
                                        </p:tgtEl>
                                      </p:cBhvr>
                                    </p:animEffect>
                                  </p:childTnLst>
                                </p:cTn>
                              </p:par>
                            </p:childTnLst>
                          </p:cTn>
                        </p:par>
                        <p:par>
                          <p:cTn id="68" fill="hold">
                            <p:stCondLst>
                              <p:cond delay="944000"/>
                            </p:stCondLst>
                            <p:childTnLst>
                              <p:par>
                                <p:cTn id="69" presetID="21" presetClass="entr" presetSubtype="1" fill="hold" grpId="0" nodeType="afterEffect">
                                  <p:stCondLst>
                                    <p:cond delay="0"/>
                                  </p:stCondLst>
                                  <p:childTnLst>
                                    <p:set>
                                      <p:cBhvr>
                                        <p:cTn id="70" dur="1" fill="hold">
                                          <p:stCondLst>
                                            <p:cond delay="0"/>
                                          </p:stCondLst>
                                        </p:cTn>
                                        <p:tgtEl>
                                          <p:spTgt spid="20"/>
                                        </p:tgtEl>
                                        <p:attrNameLst>
                                          <p:attrName>style.visibility</p:attrName>
                                        </p:attrNameLst>
                                      </p:cBhvr>
                                      <p:to>
                                        <p:strVal val="visible"/>
                                      </p:to>
                                    </p:set>
                                    <p:animEffect transition="in" filter="wheel(1)">
                                      <p:cBhvr>
                                        <p:cTn id="71" dur="59000"/>
                                        <p:tgtEl>
                                          <p:spTgt spid="20"/>
                                        </p:tgtEl>
                                      </p:cBhvr>
                                    </p:animEffect>
                                  </p:childTnLst>
                                </p:cTn>
                              </p:par>
                            </p:childTnLst>
                          </p:cTn>
                        </p:par>
                        <p:par>
                          <p:cTn id="72" fill="hold">
                            <p:stCondLst>
                              <p:cond delay="1003000"/>
                            </p:stCondLst>
                            <p:childTnLst>
                              <p:par>
                                <p:cTn id="73" presetID="21" presetClass="entr" presetSubtype="1" fill="hold" grpId="0" nodeType="afterEffect">
                                  <p:stCondLst>
                                    <p:cond delay="0"/>
                                  </p:stCondLst>
                                  <p:childTnLst>
                                    <p:set>
                                      <p:cBhvr>
                                        <p:cTn id="74" dur="1" fill="hold">
                                          <p:stCondLst>
                                            <p:cond delay="0"/>
                                          </p:stCondLst>
                                        </p:cTn>
                                        <p:tgtEl>
                                          <p:spTgt spid="21"/>
                                        </p:tgtEl>
                                        <p:attrNameLst>
                                          <p:attrName>style.visibility</p:attrName>
                                        </p:attrNameLst>
                                      </p:cBhvr>
                                      <p:to>
                                        <p:strVal val="visible"/>
                                      </p:to>
                                    </p:set>
                                    <p:animEffect transition="in" filter="wheel(1)">
                                      <p:cBhvr>
                                        <p:cTn id="75" dur="59000"/>
                                        <p:tgtEl>
                                          <p:spTgt spid="21"/>
                                        </p:tgtEl>
                                      </p:cBhvr>
                                    </p:animEffect>
                                  </p:childTnLst>
                                </p:cTn>
                              </p:par>
                            </p:childTnLst>
                          </p:cTn>
                        </p:par>
                        <p:par>
                          <p:cTn id="76" fill="hold">
                            <p:stCondLst>
                              <p:cond delay="1062000"/>
                            </p:stCondLst>
                            <p:childTnLst>
                              <p:par>
                                <p:cTn id="77" presetID="21" presetClass="entr" presetSubtype="1" fill="hold" grpId="0" nodeType="afterEffect">
                                  <p:stCondLst>
                                    <p:cond delay="0"/>
                                  </p:stCondLst>
                                  <p:childTnLst>
                                    <p:set>
                                      <p:cBhvr>
                                        <p:cTn id="78" dur="1" fill="hold">
                                          <p:stCondLst>
                                            <p:cond delay="0"/>
                                          </p:stCondLst>
                                        </p:cTn>
                                        <p:tgtEl>
                                          <p:spTgt spid="22"/>
                                        </p:tgtEl>
                                        <p:attrNameLst>
                                          <p:attrName>style.visibility</p:attrName>
                                        </p:attrNameLst>
                                      </p:cBhvr>
                                      <p:to>
                                        <p:strVal val="visible"/>
                                      </p:to>
                                    </p:set>
                                    <p:animEffect transition="in" filter="wheel(1)">
                                      <p:cBhvr>
                                        <p:cTn id="79" dur="59000"/>
                                        <p:tgtEl>
                                          <p:spTgt spid="22"/>
                                        </p:tgtEl>
                                      </p:cBhvr>
                                    </p:animEffect>
                                  </p:childTnLst>
                                </p:cTn>
                              </p:par>
                            </p:childTnLst>
                          </p:cTn>
                        </p:par>
                        <p:par>
                          <p:cTn id="80" fill="hold">
                            <p:stCondLst>
                              <p:cond delay="1121000"/>
                            </p:stCondLst>
                            <p:childTnLst>
                              <p:par>
                                <p:cTn id="81" presetID="21" presetClass="entr" presetSubtype="1" fill="hold" grpId="0" nodeType="afterEffect">
                                  <p:stCondLst>
                                    <p:cond delay="0"/>
                                  </p:stCondLst>
                                  <p:childTnLst>
                                    <p:set>
                                      <p:cBhvr>
                                        <p:cTn id="82" dur="1" fill="hold">
                                          <p:stCondLst>
                                            <p:cond delay="0"/>
                                          </p:stCondLst>
                                        </p:cTn>
                                        <p:tgtEl>
                                          <p:spTgt spid="23"/>
                                        </p:tgtEl>
                                        <p:attrNameLst>
                                          <p:attrName>style.visibility</p:attrName>
                                        </p:attrNameLst>
                                      </p:cBhvr>
                                      <p:to>
                                        <p:strVal val="visible"/>
                                      </p:to>
                                    </p:set>
                                    <p:animEffect transition="in" filter="wheel(1)">
                                      <p:cBhvr>
                                        <p:cTn id="83" dur="59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normAutofit/>
          </a:bodyPr>
          <a:lstStyle/>
          <a:p>
            <a:r>
              <a:rPr lang="nl-NL" sz="2500" dirty="0" smtClean="0"/>
              <a:t>1.	een onderneming starten gebeurd in onzekerheid, als je niks probeert weet je ook zeker dat het je niks oplevert.</a:t>
            </a:r>
          </a:p>
          <a:p>
            <a:r>
              <a:rPr lang="nl-NL" sz="2500" dirty="0" smtClean="0"/>
              <a:t>2.	vaak meer financiën, vaak meer kennis, taken kan je verdelen.</a:t>
            </a:r>
          </a:p>
          <a:p>
            <a:r>
              <a:rPr lang="nl-NL" sz="2500" dirty="0" smtClean="0"/>
              <a:t>3. 	je moet eerst kosten maken, voordat je later opbrengsten krijgt. Als je die kosten al niet kan maken omdat je het geld niet hebt (gebrekkige financiering) dan zal je ook nooit die opbrengsten krijgen.</a:t>
            </a:r>
          </a:p>
          <a:p>
            <a:endParaRPr lang="nl-NL" sz="2500" dirty="0"/>
          </a:p>
        </p:txBody>
      </p:sp>
    </p:spTree>
    <p:extLst>
      <p:ext uri="{BB962C8B-B14F-4D97-AF65-F5344CB8AC3E}">
        <p14:creationId xmlns:p14="http://schemas.microsoft.com/office/powerpoint/2010/main" val="1244741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 y="120316"/>
            <a:ext cx="9432757" cy="1810084"/>
          </a:xfrm>
        </p:spPr>
        <p:txBody>
          <a:bodyPr/>
          <a:lstStyle/>
          <a:p>
            <a:r>
              <a:rPr lang="nl-NL" dirty="0" smtClean="0"/>
              <a:t>Lees en maak </a:t>
            </a:r>
            <a:r>
              <a:rPr lang="nl-NL" dirty="0" smtClean="0"/>
              <a:t>de paragraaf strategie.</a:t>
            </a:r>
            <a:endParaRPr lang="nl-NL" dirty="0"/>
          </a:p>
        </p:txBody>
      </p:sp>
      <p:sp>
        <p:nvSpPr>
          <p:cNvPr id="3" name="Tijdelijke aanduiding voor inhoud 2"/>
          <p:cNvSpPr>
            <a:spLocks noGrp="1"/>
          </p:cNvSpPr>
          <p:nvPr>
            <p:ph idx="1"/>
          </p:nvPr>
        </p:nvSpPr>
        <p:spPr>
          <a:xfrm>
            <a:off x="218933" y="1315340"/>
            <a:ext cx="7340958" cy="5443435"/>
          </a:xfrm>
        </p:spPr>
        <p:txBody>
          <a:bodyPr>
            <a:normAutofit/>
          </a:bodyPr>
          <a:lstStyle/>
          <a:p>
            <a:pPr marL="0" indent="0">
              <a:buNone/>
            </a:pPr>
            <a:endParaRPr lang="nl-NL" sz="2500" dirty="0" smtClean="0"/>
          </a:p>
          <a:p>
            <a:pPr marL="0" indent="0">
              <a:buNone/>
            </a:pPr>
            <a:endParaRPr lang="nl-NL" sz="2500" dirty="0"/>
          </a:p>
          <a:p>
            <a:pPr marL="0" indent="0">
              <a:buNone/>
            </a:pPr>
            <a:r>
              <a:rPr lang="nl-NL" sz="2500" dirty="0" smtClean="0"/>
              <a:t>10 minuten de tijd voor het lezen en maken van de strategie.</a:t>
            </a:r>
          </a:p>
          <a:p>
            <a:pPr marL="0" indent="0">
              <a:buNone/>
            </a:pPr>
            <a:endParaRPr lang="nl-NL" sz="2500" dirty="0" smtClean="0"/>
          </a:p>
        </p:txBody>
      </p:sp>
      <p:sp>
        <p:nvSpPr>
          <p:cNvPr id="4" name="Ovaal 3"/>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7559899" y="262729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7559899" y="262729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7559899" y="262729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7559899"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7559899"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7559899" y="266020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7559898" y="264374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7559897"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7559895" y="266019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7559891" y="266018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7559891" y="269307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16</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0" name="Ovaal 19"/>
          <p:cNvSpPr/>
          <p:nvPr/>
        </p:nvSpPr>
        <p:spPr>
          <a:xfrm>
            <a:off x="7559890" y="267661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17</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1" name="Ovaal 20"/>
          <p:cNvSpPr/>
          <p:nvPr/>
        </p:nvSpPr>
        <p:spPr>
          <a:xfrm>
            <a:off x="7559882" y="266839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18</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2" name="Ovaal 21"/>
          <p:cNvSpPr/>
          <p:nvPr/>
        </p:nvSpPr>
        <p:spPr>
          <a:xfrm>
            <a:off x="7559882" y="270126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19</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3" name="Ovaal 22"/>
          <p:cNvSpPr/>
          <p:nvPr/>
        </p:nvSpPr>
        <p:spPr>
          <a:xfrm>
            <a:off x="7559882" y="266837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20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891228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59000"/>
                                        <p:tgtEl>
                                          <p:spTgt spid="18"/>
                                        </p:tgtEl>
                                      </p:cBhvr>
                                    </p:animEffect>
                                  </p:childTnLst>
                                </p:cTn>
                              </p:par>
                            </p:childTnLst>
                          </p:cTn>
                        </p:par>
                        <p:par>
                          <p:cTn id="64" fill="hold">
                            <p:stCondLst>
                              <p:cond delay="885000"/>
                            </p:stCondLst>
                            <p:childTnLst>
                              <p:par>
                                <p:cTn id="65" presetID="21" presetClass="entr" presetSubtype="1" fill="hold" grpId="0" nodeType="afterEffect">
                                  <p:stCondLst>
                                    <p:cond delay="0"/>
                                  </p:stCondLst>
                                  <p:childTnLst>
                                    <p:set>
                                      <p:cBhvr>
                                        <p:cTn id="66" dur="1" fill="hold">
                                          <p:stCondLst>
                                            <p:cond delay="0"/>
                                          </p:stCondLst>
                                        </p:cTn>
                                        <p:tgtEl>
                                          <p:spTgt spid="19"/>
                                        </p:tgtEl>
                                        <p:attrNameLst>
                                          <p:attrName>style.visibility</p:attrName>
                                        </p:attrNameLst>
                                      </p:cBhvr>
                                      <p:to>
                                        <p:strVal val="visible"/>
                                      </p:to>
                                    </p:set>
                                    <p:animEffect transition="in" filter="wheel(1)">
                                      <p:cBhvr>
                                        <p:cTn id="67" dur="59000"/>
                                        <p:tgtEl>
                                          <p:spTgt spid="19"/>
                                        </p:tgtEl>
                                      </p:cBhvr>
                                    </p:animEffect>
                                  </p:childTnLst>
                                </p:cTn>
                              </p:par>
                            </p:childTnLst>
                          </p:cTn>
                        </p:par>
                        <p:par>
                          <p:cTn id="68" fill="hold">
                            <p:stCondLst>
                              <p:cond delay="944000"/>
                            </p:stCondLst>
                            <p:childTnLst>
                              <p:par>
                                <p:cTn id="69" presetID="21" presetClass="entr" presetSubtype="1" fill="hold" grpId="0" nodeType="afterEffect">
                                  <p:stCondLst>
                                    <p:cond delay="0"/>
                                  </p:stCondLst>
                                  <p:childTnLst>
                                    <p:set>
                                      <p:cBhvr>
                                        <p:cTn id="70" dur="1" fill="hold">
                                          <p:stCondLst>
                                            <p:cond delay="0"/>
                                          </p:stCondLst>
                                        </p:cTn>
                                        <p:tgtEl>
                                          <p:spTgt spid="20"/>
                                        </p:tgtEl>
                                        <p:attrNameLst>
                                          <p:attrName>style.visibility</p:attrName>
                                        </p:attrNameLst>
                                      </p:cBhvr>
                                      <p:to>
                                        <p:strVal val="visible"/>
                                      </p:to>
                                    </p:set>
                                    <p:animEffect transition="in" filter="wheel(1)">
                                      <p:cBhvr>
                                        <p:cTn id="71" dur="59000"/>
                                        <p:tgtEl>
                                          <p:spTgt spid="20"/>
                                        </p:tgtEl>
                                      </p:cBhvr>
                                    </p:animEffect>
                                  </p:childTnLst>
                                </p:cTn>
                              </p:par>
                            </p:childTnLst>
                          </p:cTn>
                        </p:par>
                        <p:par>
                          <p:cTn id="72" fill="hold">
                            <p:stCondLst>
                              <p:cond delay="1003000"/>
                            </p:stCondLst>
                            <p:childTnLst>
                              <p:par>
                                <p:cTn id="73" presetID="21" presetClass="entr" presetSubtype="1" fill="hold" grpId="0" nodeType="afterEffect">
                                  <p:stCondLst>
                                    <p:cond delay="0"/>
                                  </p:stCondLst>
                                  <p:childTnLst>
                                    <p:set>
                                      <p:cBhvr>
                                        <p:cTn id="74" dur="1" fill="hold">
                                          <p:stCondLst>
                                            <p:cond delay="0"/>
                                          </p:stCondLst>
                                        </p:cTn>
                                        <p:tgtEl>
                                          <p:spTgt spid="21"/>
                                        </p:tgtEl>
                                        <p:attrNameLst>
                                          <p:attrName>style.visibility</p:attrName>
                                        </p:attrNameLst>
                                      </p:cBhvr>
                                      <p:to>
                                        <p:strVal val="visible"/>
                                      </p:to>
                                    </p:set>
                                    <p:animEffect transition="in" filter="wheel(1)">
                                      <p:cBhvr>
                                        <p:cTn id="75" dur="59000"/>
                                        <p:tgtEl>
                                          <p:spTgt spid="21"/>
                                        </p:tgtEl>
                                      </p:cBhvr>
                                    </p:animEffect>
                                  </p:childTnLst>
                                </p:cTn>
                              </p:par>
                            </p:childTnLst>
                          </p:cTn>
                        </p:par>
                        <p:par>
                          <p:cTn id="76" fill="hold">
                            <p:stCondLst>
                              <p:cond delay="1062000"/>
                            </p:stCondLst>
                            <p:childTnLst>
                              <p:par>
                                <p:cTn id="77" presetID="21" presetClass="entr" presetSubtype="1" fill="hold" grpId="0" nodeType="afterEffect">
                                  <p:stCondLst>
                                    <p:cond delay="0"/>
                                  </p:stCondLst>
                                  <p:childTnLst>
                                    <p:set>
                                      <p:cBhvr>
                                        <p:cTn id="78" dur="1" fill="hold">
                                          <p:stCondLst>
                                            <p:cond delay="0"/>
                                          </p:stCondLst>
                                        </p:cTn>
                                        <p:tgtEl>
                                          <p:spTgt spid="22"/>
                                        </p:tgtEl>
                                        <p:attrNameLst>
                                          <p:attrName>style.visibility</p:attrName>
                                        </p:attrNameLst>
                                      </p:cBhvr>
                                      <p:to>
                                        <p:strVal val="visible"/>
                                      </p:to>
                                    </p:set>
                                    <p:animEffect transition="in" filter="wheel(1)">
                                      <p:cBhvr>
                                        <p:cTn id="79" dur="59000"/>
                                        <p:tgtEl>
                                          <p:spTgt spid="22"/>
                                        </p:tgtEl>
                                      </p:cBhvr>
                                    </p:animEffect>
                                  </p:childTnLst>
                                </p:cTn>
                              </p:par>
                            </p:childTnLst>
                          </p:cTn>
                        </p:par>
                        <p:par>
                          <p:cTn id="80" fill="hold">
                            <p:stCondLst>
                              <p:cond delay="1121000"/>
                            </p:stCondLst>
                            <p:childTnLst>
                              <p:par>
                                <p:cTn id="81" presetID="21" presetClass="entr" presetSubtype="1" fill="hold" grpId="0" nodeType="afterEffect">
                                  <p:stCondLst>
                                    <p:cond delay="0"/>
                                  </p:stCondLst>
                                  <p:childTnLst>
                                    <p:set>
                                      <p:cBhvr>
                                        <p:cTn id="82" dur="1" fill="hold">
                                          <p:stCondLst>
                                            <p:cond delay="0"/>
                                          </p:stCondLst>
                                        </p:cTn>
                                        <p:tgtEl>
                                          <p:spTgt spid="23"/>
                                        </p:tgtEl>
                                        <p:attrNameLst>
                                          <p:attrName>style.visibility</p:attrName>
                                        </p:attrNameLst>
                                      </p:cBhvr>
                                      <p:to>
                                        <p:strVal val="visible"/>
                                      </p:to>
                                    </p:set>
                                    <p:animEffect transition="in" filter="wheel(1)">
                                      <p:cBhvr>
                                        <p:cTn id="83" dur="59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204537" y="300789"/>
            <a:ext cx="9069465" cy="5740573"/>
          </a:xfrm>
        </p:spPr>
        <p:txBody>
          <a:bodyPr>
            <a:noAutofit/>
          </a:bodyPr>
          <a:lstStyle/>
          <a:p>
            <a:r>
              <a:rPr lang="nl-NL" sz="2500" dirty="0" smtClean="0"/>
              <a:t>1a: speelveld</a:t>
            </a:r>
          </a:p>
          <a:p>
            <a:r>
              <a:rPr lang="nl-NL" sz="2500" dirty="0" smtClean="0"/>
              <a:t>1b: uniekheid</a:t>
            </a:r>
          </a:p>
          <a:p>
            <a:r>
              <a:rPr lang="nl-NL" sz="2500" dirty="0" smtClean="0"/>
              <a:t>1c: doelstelling</a:t>
            </a:r>
          </a:p>
          <a:p>
            <a:r>
              <a:rPr lang="nl-NL" sz="2500" dirty="0" smtClean="0"/>
              <a:t>1d: speelveld</a:t>
            </a:r>
          </a:p>
          <a:p>
            <a:r>
              <a:rPr lang="nl-NL" sz="2500" dirty="0" smtClean="0"/>
              <a:t>1</a:t>
            </a:r>
            <a:r>
              <a:rPr lang="nl-NL" sz="2500" baseline="30000" dirty="0" smtClean="0"/>
              <a:t>e:</a:t>
            </a:r>
            <a:r>
              <a:rPr lang="nl-NL" sz="2500" dirty="0" smtClean="0"/>
              <a:t> doelstelling</a:t>
            </a:r>
          </a:p>
          <a:p>
            <a:r>
              <a:rPr lang="nl-NL" sz="2500" dirty="0" smtClean="0"/>
              <a:t>2A: je hebt dan een hele grote afzetmarkt, tenslotte iedereen is een potentiele klant.</a:t>
            </a:r>
          </a:p>
          <a:p>
            <a:r>
              <a:rPr lang="nl-NL" sz="2500" dirty="0" smtClean="0"/>
              <a:t>2B: als het product voor iedereen is, is het lastig reclame te maken aangezien je je dan eigenlijk op niemand richt. (RTL7 slogan = meer voor mannen, werkt waarschijnlijk beter dan meer voor iedereen.</a:t>
            </a:r>
          </a:p>
          <a:p>
            <a:r>
              <a:rPr lang="nl-NL" sz="2500" dirty="0" smtClean="0"/>
              <a:t>3A: een klant moet kiezen tussen ondernemingen, als een onderneming zich onderscheid kan dat een reden zijn voor de klant om daarvoor te kiezen.</a:t>
            </a:r>
          </a:p>
          <a:p>
            <a:endParaRPr lang="nl-NL" sz="2500" dirty="0" smtClean="0"/>
          </a:p>
        </p:txBody>
      </p:sp>
    </p:spTree>
    <p:extLst>
      <p:ext uri="{BB962C8B-B14F-4D97-AF65-F5344CB8AC3E}">
        <p14:creationId xmlns:p14="http://schemas.microsoft.com/office/powerpoint/2010/main" val="419621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a:xfrm>
            <a:off x="541421" y="609601"/>
            <a:ext cx="8732581" cy="5431762"/>
          </a:xfrm>
        </p:spPr>
        <p:txBody>
          <a:bodyPr>
            <a:noAutofit/>
          </a:bodyPr>
          <a:lstStyle/>
          <a:p>
            <a:r>
              <a:rPr lang="nl-NL" sz="2500" dirty="0" smtClean="0"/>
              <a:t>4a: uniekheid, je probeert de indruk te weken dat alleen BMW rijden geweldig maakt, een dat slimme mensen een Skoda rijden (waarschijnlijk omdat Skoda goedkoop is en goede kwaliteit levert)</a:t>
            </a:r>
          </a:p>
          <a:p>
            <a:r>
              <a:rPr lang="nl-NL" sz="2500" dirty="0" smtClean="0"/>
              <a:t>4b: BMW is gericht op rijkere klanten, de focus ligt op de beleving van het rijden en niet op de prijs.</a:t>
            </a:r>
          </a:p>
          <a:p>
            <a:r>
              <a:rPr lang="nl-NL" sz="2500" dirty="0" smtClean="0"/>
              <a:t>Skoda is gericht op wat minder rijke klanten, de focus ligt op de goede prijs/kwaliteitverhouding.</a:t>
            </a:r>
          </a:p>
          <a:p>
            <a:r>
              <a:rPr lang="nl-NL" sz="2500" dirty="0" smtClean="0"/>
              <a:t>5a: doelstelling, ze willen weer groei.</a:t>
            </a:r>
          </a:p>
          <a:p>
            <a:r>
              <a:rPr lang="nl-NL" sz="2500" dirty="0" smtClean="0"/>
              <a:t>5b: ze zijn gestopt met groeien doordat de markt is veranderd, ze willen hier weer mee starten.</a:t>
            </a:r>
            <a:endParaRPr lang="nl-NL" sz="2500" dirty="0"/>
          </a:p>
        </p:txBody>
      </p:sp>
    </p:spTree>
    <p:extLst>
      <p:ext uri="{BB962C8B-B14F-4D97-AF65-F5344CB8AC3E}">
        <p14:creationId xmlns:p14="http://schemas.microsoft.com/office/powerpoint/2010/main" val="1554882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 y="120316"/>
            <a:ext cx="9432757" cy="1810084"/>
          </a:xfrm>
        </p:spPr>
        <p:txBody>
          <a:bodyPr/>
          <a:lstStyle/>
          <a:p>
            <a:r>
              <a:rPr lang="nl-NL" dirty="0" smtClean="0"/>
              <a:t>Lees en maak </a:t>
            </a:r>
            <a:r>
              <a:rPr lang="nl-NL" dirty="0" smtClean="0"/>
              <a:t>de paragraaf ondernemingsplan.</a:t>
            </a:r>
            <a:endParaRPr lang="nl-NL" dirty="0"/>
          </a:p>
        </p:txBody>
      </p:sp>
      <p:sp>
        <p:nvSpPr>
          <p:cNvPr id="3" name="Tijdelijke aanduiding voor inhoud 2"/>
          <p:cNvSpPr>
            <a:spLocks noGrp="1"/>
          </p:cNvSpPr>
          <p:nvPr>
            <p:ph idx="1"/>
          </p:nvPr>
        </p:nvSpPr>
        <p:spPr>
          <a:xfrm>
            <a:off x="218933" y="1315340"/>
            <a:ext cx="7340958" cy="5443435"/>
          </a:xfrm>
        </p:spPr>
        <p:txBody>
          <a:bodyPr>
            <a:normAutofit/>
          </a:bodyPr>
          <a:lstStyle/>
          <a:p>
            <a:pPr marL="0" indent="0">
              <a:buNone/>
            </a:pPr>
            <a:endParaRPr lang="nl-NL" sz="2500" dirty="0" smtClean="0"/>
          </a:p>
          <a:p>
            <a:pPr marL="0" indent="0">
              <a:buNone/>
            </a:pPr>
            <a:endParaRPr lang="nl-NL" sz="2500" dirty="0"/>
          </a:p>
          <a:p>
            <a:pPr marL="0" indent="0">
              <a:buNone/>
            </a:pPr>
            <a:r>
              <a:rPr lang="nl-NL" sz="2500" dirty="0" smtClean="0"/>
              <a:t>10 minuten de tijd voor het lezen en maken paragraaf D ondernemingsplan.</a:t>
            </a:r>
          </a:p>
          <a:p>
            <a:pPr marL="0" indent="0">
              <a:buNone/>
            </a:pPr>
            <a:r>
              <a:rPr lang="nl-NL" sz="2500" dirty="0" smtClean="0"/>
              <a:t>Opgave 4 mag je overslaan. </a:t>
            </a:r>
            <a:endParaRPr lang="nl-NL" sz="2500" dirty="0" smtClean="0"/>
          </a:p>
          <a:p>
            <a:pPr marL="0" indent="0">
              <a:buNone/>
            </a:pPr>
            <a:endParaRPr lang="nl-NL" sz="2500" dirty="0" smtClean="0"/>
          </a:p>
        </p:txBody>
      </p:sp>
      <p:sp>
        <p:nvSpPr>
          <p:cNvPr id="4" name="Ovaal 3"/>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7559899" y="262729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7559899" y="262729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7559899" y="262729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7559899"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7559899"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7559899" y="266020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7559898" y="264374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7559897"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7559895" y="266019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7559891" y="266018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7559891" y="269307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16</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0" name="Ovaal 19"/>
          <p:cNvSpPr/>
          <p:nvPr/>
        </p:nvSpPr>
        <p:spPr>
          <a:xfrm>
            <a:off x="7559890" y="267661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17</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1" name="Ovaal 20"/>
          <p:cNvSpPr/>
          <p:nvPr/>
        </p:nvSpPr>
        <p:spPr>
          <a:xfrm>
            <a:off x="7559882" y="266839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18</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2" name="Ovaal 21"/>
          <p:cNvSpPr/>
          <p:nvPr/>
        </p:nvSpPr>
        <p:spPr>
          <a:xfrm>
            <a:off x="7559882" y="270126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19</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3" name="Ovaal 22"/>
          <p:cNvSpPr/>
          <p:nvPr/>
        </p:nvSpPr>
        <p:spPr>
          <a:xfrm>
            <a:off x="7559882" y="266837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20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683575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59000"/>
                                        <p:tgtEl>
                                          <p:spTgt spid="18"/>
                                        </p:tgtEl>
                                      </p:cBhvr>
                                    </p:animEffect>
                                  </p:childTnLst>
                                </p:cTn>
                              </p:par>
                            </p:childTnLst>
                          </p:cTn>
                        </p:par>
                        <p:par>
                          <p:cTn id="64" fill="hold">
                            <p:stCondLst>
                              <p:cond delay="885000"/>
                            </p:stCondLst>
                            <p:childTnLst>
                              <p:par>
                                <p:cTn id="65" presetID="21" presetClass="entr" presetSubtype="1" fill="hold" grpId="0" nodeType="afterEffect">
                                  <p:stCondLst>
                                    <p:cond delay="0"/>
                                  </p:stCondLst>
                                  <p:childTnLst>
                                    <p:set>
                                      <p:cBhvr>
                                        <p:cTn id="66" dur="1" fill="hold">
                                          <p:stCondLst>
                                            <p:cond delay="0"/>
                                          </p:stCondLst>
                                        </p:cTn>
                                        <p:tgtEl>
                                          <p:spTgt spid="19"/>
                                        </p:tgtEl>
                                        <p:attrNameLst>
                                          <p:attrName>style.visibility</p:attrName>
                                        </p:attrNameLst>
                                      </p:cBhvr>
                                      <p:to>
                                        <p:strVal val="visible"/>
                                      </p:to>
                                    </p:set>
                                    <p:animEffect transition="in" filter="wheel(1)">
                                      <p:cBhvr>
                                        <p:cTn id="67" dur="59000"/>
                                        <p:tgtEl>
                                          <p:spTgt spid="19"/>
                                        </p:tgtEl>
                                      </p:cBhvr>
                                    </p:animEffect>
                                  </p:childTnLst>
                                </p:cTn>
                              </p:par>
                            </p:childTnLst>
                          </p:cTn>
                        </p:par>
                        <p:par>
                          <p:cTn id="68" fill="hold">
                            <p:stCondLst>
                              <p:cond delay="944000"/>
                            </p:stCondLst>
                            <p:childTnLst>
                              <p:par>
                                <p:cTn id="69" presetID="21" presetClass="entr" presetSubtype="1" fill="hold" grpId="0" nodeType="afterEffect">
                                  <p:stCondLst>
                                    <p:cond delay="0"/>
                                  </p:stCondLst>
                                  <p:childTnLst>
                                    <p:set>
                                      <p:cBhvr>
                                        <p:cTn id="70" dur="1" fill="hold">
                                          <p:stCondLst>
                                            <p:cond delay="0"/>
                                          </p:stCondLst>
                                        </p:cTn>
                                        <p:tgtEl>
                                          <p:spTgt spid="20"/>
                                        </p:tgtEl>
                                        <p:attrNameLst>
                                          <p:attrName>style.visibility</p:attrName>
                                        </p:attrNameLst>
                                      </p:cBhvr>
                                      <p:to>
                                        <p:strVal val="visible"/>
                                      </p:to>
                                    </p:set>
                                    <p:animEffect transition="in" filter="wheel(1)">
                                      <p:cBhvr>
                                        <p:cTn id="71" dur="59000"/>
                                        <p:tgtEl>
                                          <p:spTgt spid="20"/>
                                        </p:tgtEl>
                                      </p:cBhvr>
                                    </p:animEffect>
                                  </p:childTnLst>
                                </p:cTn>
                              </p:par>
                            </p:childTnLst>
                          </p:cTn>
                        </p:par>
                        <p:par>
                          <p:cTn id="72" fill="hold">
                            <p:stCondLst>
                              <p:cond delay="1003000"/>
                            </p:stCondLst>
                            <p:childTnLst>
                              <p:par>
                                <p:cTn id="73" presetID="21" presetClass="entr" presetSubtype="1" fill="hold" grpId="0" nodeType="afterEffect">
                                  <p:stCondLst>
                                    <p:cond delay="0"/>
                                  </p:stCondLst>
                                  <p:childTnLst>
                                    <p:set>
                                      <p:cBhvr>
                                        <p:cTn id="74" dur="1" fill="hold">
                                          <p:stCondLst>
                                            <p:cond delay="0"/>
                                          </p:stCondLst>
                                        </p:cTn>
                                        <p:tgtEl>
                                          <p:spTgt spid="21"/>
                                        </p:tgtEl>
                                        <p:attrNameLst>
                                          <p:attrName>style.visibility</p:attrName>
                                        </p:attrNameLst>
                                      </p:cBhvr>
                                      <p:to>
                                        <p:strVal val="visible"/>
                                      </p:to>
                                    </p:set>
                                    <p:animEffect transition="in" filter="wheel(1)">
                                      <p:cBhvr>
                                        <p:cTn id="75" dur="59000"/>
                                        <p:tgtEl>
                                          <p:spTgt spid="21"/>
                                        </p:tgtEl>
                                      </p:cBhvr>
                                    </p:animEffect>
                                  </p:childTnLst>
                                </p:cTn>
                              </p:par>
                            </p:childTnLst>
                          </p:cTn>
                        </p:par>
                        <p:par>
                          <p:cTn id="76" fill="hold">
                            <p:stCondLst>
                              <p:cond delay="1062000"/>
                            </p:stCondLst>
                            <p:childTnLst>
                              <p:par>
                                <p:cTn id="77" presetID="21" presetClass="entr" presetSubtype="1" fill="hold" grpId="0" nodeType="afterEffect">
                                  <p:stCondLst>
                                    <p:cond delay="0"/>
                                  </p:stCondLst>
                                  <p:childTnLst>
                                    <p:set>
                                      <p:cBhvr>
                                        <p:cTn id="78" dur="1" fill="hold">
                                          <p:stCondLst>
                                            <p:cond delay="0"/>
                                          </p:stCondLst>
                                        </p:cTn>
                                        <p:tgtEl>
                                          <p:spTgt spid="22"/>
                                        </p:tgtEl>
                                        <p:attrNameLst>
                                          <p:attrName>style.visibility</p:attrName>
                                        </p:attrNameLst>
                                      </p:cBhvr>
                                      <p:to>
                                        <p:strVal val="visible"/>
                                      </p:to>
                                    </p:set>
                                    <p:animEffect transition="in" filter="wheel(1)">
                                      <p:cBhvr>
                                        <p:cTn id="79" dur="59000"/>
                                        <p:tgtEl>
                                          <p:spTgt spid="22"/>
                                        </p:tgtEl>
                                      </p:cBhvr>
                                    </p:animEffect>
                                  </p:childTnLst>
                                </p:cTn>
                              </p:par>
                            </p:childTnLst>
                          </p:cTn>
                        </p:par>
                        <p:par>
                          <p:cTn id="80" fill="hold">
                            <p:stCondLst>
                              <p:cond delay="1121000"/>
                            </p:stCondLst>
                            <p:childTnLst>
                              <p:par>
                                <p:cTn id="81" presetID="21" presetClass="entr" presetSubtype="1" fill="hold" grpId="0" nodeType="afterEffect">
                                  <p:stCondLst>
                                    <p:cond delay="0"/>
                                  </p:stCondLst>
                                  <p:childTnLst>
                                    <p:set>
                                      <p:cBhvr>
                                        <p:cTn id="82" dur="1" fill="hold">
                                          <p:stCondLst>
                                            <p:cond delay="0"/>
                                          </p:stCondLst>
                                        </p:cTn>
                                        <p:tgtEl>
                                          <p:spTgt spid="23"/>
                                        </p:tgtEl>
                                        <p:attrNameLst>
                                          <p:attrName>style.visibility</p:attrName>
                                        </p:attrNameLst>
                                      </p:cBhvr>
                                      <p:to>
                                        <p:strVal val="visible"/>
                                      </p:to>
                                    </p:set>
                                    <p:animEffect transition="in" filter="wheel(1)">
                                      <p:cBhvr>
                                        <p:cTn id="83" dur="59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68442" y="132347"/>
            <a:ext cx="9105560" cy="5909015"/>
          </a:xfrm>
        </p:spPr>
        <p:txBody>
          <a:bodyPr>
            <a:noAutofit/>
          </a:bodyPr>
          <a:lstStyle/>
          <a:p>
            <a:r>
              <a:rPr lang="nl-NL" sz="2500" dirty="0" smtClean="0"/>
              <a:t>1a: Geeft een beeld wat voor type ondernemer je bent (ondernemersprofiel) , hoe je je klanten wilt bereiken (marketingplan), hoe je geld bij elkaar krijgt (financieel plan) en hoe je onderneming qua leiding eruit gaat zien. (organisatieplan)</a:t>
            </a:r>
          </a:p>
          <a:p>
            <a:r>
              <a:rPr lang="nl-NL" sz="2500" dirty="0"/>
              <a:t>2</a:t>
            </a:r>
            <a:r>
              <a:rPr lang="nl-NL" sz="2500" dirty="0" smtClean="0"/>
              <a:t>: de bank kan aan de hand van je profiel inschatten of je onderneming succesvol wordt of niet.</a:t>
            </a:r>
          </a:p>
          <a:p>
            <a:r>
              <a:rPr lang="nl-NL" sz="2500" dirty="0" smtClean="0"/>
              <a:t>3a	marketing</a:t>
            </a:r>
          </a:p>
          <a:p>
            <a:r>
              <a:rPr lang="nl-NL" sz="2500" dirty="0" smtClean="0"/>
              <a:t>3b	marketing</a:t>
            </a:r>
          </a:p>
          <a:p>
            <a:r>
              <a:rPr lang="nl-NL" sz="2500" dirty="0" smtClean="0"/>
              <a:t>3c	ondernemersprofiel</a:t>
            </a:r>
          </a:p>
          <a:p>
            <a:r>
              <a:rPr lang="nl-NL" sz="2500" dirty="0" smtClean="0"/>
              <a:t>3d	financieel plan</a:t>
            </a:r>
          </a:p>
          <a:p>
            <a:r>
              <a:rPr lang="nl-NL" sz="2500" dirty="0" smtClean="0"/>
              <a:t>3</a:t>
            </a:r>
            <a:r>
              <a:rPr lang="nl-NL" sz="2500" baseline="30000" dirty="0" smtClean="0"/>
              <a:t>e</a:t>
            </a:r>
            <a:r>
              <a:rPr lang="nl-NL" sz="2500" dirty="0" smtClean="0"/>
              <a:t>	financieel</a:t>
            </a:r>
          </a:p>
          <a:p>
            <a:r>
              <a:rPr lang="nl-NL" sz="2500" dirty="0" smtClean="0"/>
              <a:t>3f	financieel</a:t>
            </a:r>
          </a:p>
          <a:p>
            <a:r>
              <a:rPr lang="nl-NL" sz="2500" dirty="0" smtClean="0"/>
              <a:t>3g	financieel</a:t>
            </a:r>
          </a:p>
          <a:p>
            <a:endParaRPr lang="nl-NL" sz="2500" dirty="0" smtClean="0"/>
          </a:p>
          <a:p>
            <a:endParaRPr lang="nl-NL" sz="2500" dirty="0"/>
          </a:p>
        </p:txBody>
      </p:sp>
    </p:spTree>
    <p:extLst>
      <p:ext uri="{BB962C8B-B14F-4D97-AF65-F5344CB8AC3E}">
        <p14:creationId xmlns:p14="http://schemas.microsoft.com/office/powerpoint/2010/main" val="188212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1531</TotalTime>
  <Words>459</Words>
  <Application>Microsoft Office PowerPoint</Application>
  <PresentationFormat>Breedbeeld</PresentationFormat>
  <Paragraphs>109</Paragraphs>
  <Slides>9</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9</vt:i4>
      </vt:variant>
    </vt:vector>
  </HeadingPairs>
  <TitlesOfParts>
    <vt:vector size="13" baseType="lpstr">
      <vt:lpstr>Arial</vt:lpstr>
      <vt:lpstr>Trebuchet MS</vt:lpstr>
      <vt:lpstr>Wingdings 3</vt:lpstr>
      <vt:lpstr>Facet</vt:lpstr>
      <vt:lpstr>Welkom Havo/vwo 3.</vt:lpstr>
      <vt:lpstr>vandaag:</vt:lpstr>
      <vt:lpstr>Lees en maak de paragraaf Hoe start je een bedrijf?</vt:lpstr>
      <vt:lpstr>PowerPoint-presentatie</vt:lpstr>
      <vt:lpstr>Lees en maak de paragraaf strategie.</vt:lpstr>
      <vt:lpstr>PowerPoint-presentatie</vt:lpstr>
      <vt:lpstr>PowerPoint-presentatie</vt:lpstr>
      <vt:lpstr>Lees en maak de paragraaf ondernemingsplan.</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 VWO 5.</dc:title>
  <dc:creator>Jacobs, B (Bas)</dc:creator>
  <cp:lastModifiedBy>Bas Jacobs</cp:lastModifiedBy>
  <cp:revision>210</cp:revision>
  <dcterms:created xsi:type="dcterms:W3CDTF">2017-08-27T09:00:36Z</dcterms:created>
  <dcterms:modified xsi:type="dcterms:W3CDTF">2018-05-23T07:22:12Z</dcterms:modified>
</cp:coreProperties>
</file>